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Nunito Semi Bold" pitchFamily="34" charset="0"/>
      <p:regular r:id="rId18"/>
      <p:bold r:id="rId19"/>
      <p:italic r:id="rId20"/>
      <p:boldItalic r:id="rId21"/>
    </p:embeddedFont>
    <p:embeddedFont>
      <p:font typeface="Nunito Semi Bold" pitchFamily="34" charset="-122"/>
      <p:regular r:id="rId22"/>
    </p:embeddedFont>
    <p:embeddedFont>
      <p:font typeface="Nunito Semi Bold" pitchFamily="34" charset="-120"/>
      <p:regular r:id="rId23"/>
    </p:embeddedFont>
    <p:embeddedFont>
      <p:font typeface="PT Sans" panose="020B0503020203020204" pitchFamily="34" charset="0"/>
      <p:regular r:id="rId24"/>
      <p:bold r:id="rId25"/>
      <p:italic r:id="rId26"/>
      <p:boldItalic r:id="rId27"/>
    </p:embeddedFont>
    <p:embeddedFont>
      <p:font typeface="PT Sans" panose="020B0503020203020204" pitchFamily="34" charset="-122"/>
      <p:regular r:id="rId28"/>
    </p:embeddedFont>
    <p:embeddedFont>
      <p:font typeface="PT Sans" panose="020B0503020203020204" pitchFamily="34" charset="-120"/>
      <p:regular r:id="rId29"/>
    </p:embeddedFont>
    <p:embeddedFont>
      <p:font typeface="Consolas" panose="020B0609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34" charset="-122"/>
      <p:regular r:id="rId34"/>
    </p:embeddedFont>
    <p:embeddedFont>
      <p:font typeface="Consolas" panose="020B0609020204030204" pitchFamily="34" charset="-120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22.fntdata"/><Relationship Id="rId38" Type="http://schemas.openxmlformats.org/officeDocument/2006/relationships/font" Target="fonts/font21.fntdata"/><Relationship Id="rId37" Type="http://schemas.openxmlformats.org/officeDocument/2006/relationships/font" Target="fonts/font20.fntdata"/><Relationship Id="rId36" Type="http://schemas.openxmlformats.org/officeDocument/2006/relationships/font" Target="fonts/font19.fntdata"/><Relationship Id="rId35" Type="http://schemas.openxmlformats.org/officeDocument/2006/relationships/font" Target="fonts/font18.fntdata"/><Relationship Id="rId34" Type="http://schemas.openxmlformats.org/officeDocument/2006/relationships/font" Target="fonts/font17.fntdata"/><Relationship Id="rId33" Type="http://schemas.openxmlformats.org/officeDocument/2006/relationships/font" Target="fonts/font16.fntdata"/><Relationship Id="rId32" Type="http://schemas.openxmlformats.org/officeDocument/2006/relationships/font" Target="fonts/font15.fntdata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澳門魅力之旅：玩樂、消遣、度假全攻略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讓您的澳門之旅充滿驚喜與樂趣！輕鬆掌握旅遊秘訣，盡情享受這座中西合璧的賭城魅力。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FDB5E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31664" y="5466993"/>
            <a:ext cx="195024" cy="97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PT Sans Medium" pitchFamily="34" charset="0"/>
                <a:ea typeface="PT Sans Medium" pitchFamily="34" charset="-122"/>
                <a:cs typeface="PT Sans Medium" pitchFamily="34" charset="-120"/>
              </a:rPr>
              <a:t>兆賴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306497"/>
            <a:ext cx="2169319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zh-TW" alt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演講</a:t>
            </a: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人：</a:t>
            </a:r>
            <a:r>
              <a:rPr lang="zh-TW" alt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賴</a:t>
            </a: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兆華 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781" y="421005"/>
            <a:ext cx="3602474" cy="4502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特別使用網頁技巧</a:t>
            </a:r>
            <a:endParaRPr lang="en-US" sz="2950" dirty="0">
              <a:solidFill>
                <a:srgbClr val="00002E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5781" y="1177409"/>
            <a:ext cx="13558838" cy="2449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b="1" u="sng" dirty="0">
                <a:solidFill>
                  <a:srgbClr val="F44444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投影片功能 : 交叉淡出淡入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315" y="1723390"/>
            <a:ext cx="9589770" cy="54229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5781" y="8704302"/>
            <a:ext cx="13558838" cy="2449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675" y="503396"/>
            <a:ext cx="4307800" cy="538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特別使用網頁技巧</a:t>
            </a:r>
            <a:endParaRPr lang="en-US" sz="2950" dirty="0">
              <a:solidFill>
                <a:srgbClr val="00002E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0675" y="1407914"/>
            <a:ext cx="13349049" cy="292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b="1" u="sng" dirty="0">
                <a:solidFill>
                  <a:srgbClr val="F44444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卡片 : 網格卡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0780" y="1918335"/>
            <a:ext cx="9768205" cy="49180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0675" y="8387120"/>
            <a:ext cx="13349049" cy="292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25" y="299204"/>
            <a:ext cx="5396151" cy="76311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943451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旅遊必知小貼士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2064425"/>
            <a:ext cx="337899" cy="4224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交通便利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615559" y="2584252"/>
            <a:ext cx="48619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免費飯店接駁車隨搭隨走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3504009"/>
            <a:ext cx="337899" cy="4224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入境簡易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15559" y="4023836"/>
            <a:ext cx="48619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只需護照，無需簽證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4943594"/>
            <a:ext cx="337899" cy="42243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貨幣兌換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615559" y="5463421"/>
            <a:ext cx="48619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先換港幣再換澳門幣最划算</a:t>
            </a:r>
            <a:endParaRPr lang="en-US" sz="1850" dirty="0"/>
          </a:p>
        </p:txBody>
      </p:sp>
      <p:sp>
        <p:nvSpPr>
          <p:cNvPr id="17" name="Shape 10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6383179"/>
            <a:ext cx="337899" cy="42243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賭場注意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615559" y="6903006"/>
            <a:ext cx="48619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21歲以上，禁止拍照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7604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豪華酒店精選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3123962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35" y="3123962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3123962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718" y="3123962"/>
            <a:ext cx="3091339" cy="30913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53540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澳門倫敦人：英倫風情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716530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528298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經典鐘塔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023836"/>
            <a:ext cx="229004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倫敦風格地標建築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2716530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3528298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奢華客房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4023836"/>
            <a:ext cx="229004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英式典雅設計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628" y="2716530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3528298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購物體驗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4023836"/>
            <a:ext cx="229004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國際品牌雲集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885611"/>
            <a:ext cx="572453" cy="5724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4124" y="5697379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美食佳餚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324124" y="6192917"/>
            <a:ext cx="229004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多元風味餐廳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1744"/>
            <a:ext cx="5308044" cy="6634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澳門銀河：星光璀璨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503" y="1877258"/>
            <a:ext cx="6216372" cy="53304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973" y="1877258"/>
            <a:ext cx="1127879" cy="13692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64228" y="2102763"/>
            <a:ext cx="2654022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天浪淘園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064228" y="2659975"/>
            <a:ext cx="4784288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亞洲最大空中水上樂園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73" y="3246477"/>
            <a:ext cx="1127879" cy="13692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064228" y="3471982"/>
            <a:ext cx="2654022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星際餐飲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9064228" y="4029194"/>
            <a:ext cx="4784288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米其林星級餐廳雲集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73" y="4615696"/>
            <a:ext cx="1127879" cy="13692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064228" y="4841200"/>
            <a:ext cx="2654022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豪華水療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064228" y="5398413"/>
            <a:ext cx="4784288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放鬆身心的絕佳選擇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973" y="5984915"/>
            <a:ext cx="1127879" cy="13692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064228" y="6210419"/>
            <a:ext cx="2654022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六大酒店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9064228" y="6767632"/>
            <a:ext cx="4784288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各具特色的住宿體驗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34120"/>
            <a:ext cx="6194822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澳門新濠影滙：娛樂天堂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97110"/>
            <a:ext cx="3614618" cy="1929527"/>
          </a:xfrm>
          <a:prstGeom prst="roundRect">
            <a:avLst>
              <a:gd name="adj" fmla="val 1860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285928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8字摩天輪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354824"/>
            <a:ext cx="309026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全球獨一無二的設計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86299" y="3881438"/>
            <a:ext cx="309026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130米高空俯瞰澳門美景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597110"/>
            <a:ext cx="3614618" cy="1929527"/>
          </a:xfrm>
          <a:prstGeom prst="roundRect">
            <a:avLst>
              <a:gd name="adj" fmla="val 1860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40233" y="285928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影城大道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40233" y="3354824"/>
            <a:ext cx="309026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好萊塢電影為主題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40233" y="3881438"/>
            <a:ext cx="309026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多個互動娛樂設施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4765953"/>
            <a:ext cx="7468553" cy="1929527"/>
          </a:xfrm>
          <a:prstGeom prst="roundRect">
            <a:avLst>
              <a:gd name="adj" fmla="val 1860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86299" y="502812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水舞間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86299" y="5523667"/>
            <a:ext cx="694420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震撼視覺水上表演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86299" y="6050280"/>
            <a:ext cx="694420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世界級的演出陣容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6175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澳門特色美食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44522"/>
            <a:ext cx="4118848" cy="2545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68928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葡式蛋撻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184821"/>
            <a:ext cx="411884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酥脆外皮，奶香十足的內餡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2844522"/>
            <a:ext cx="4118848" cy="2545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568928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豬扒包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6184821"/>
            <a:ext cx="411884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外脆內嫩，本地人最愛小吃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2844522"/>
            <a:ext cx="4118848" cy="25455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568928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杏仁餅與牛肉乾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6184821"/>
            <a:ext cx="411884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必買手信，口味多樣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822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29" y="2663428"/>
            <a:ext cx="4107894" cy="513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實用行程建議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303770" y="3438644"/>
            <a:ext cx="22860" cy="4309705"/>
          </a:xfrm>
          <a:prstGeom prst="roundRect">
            <a:avLst>
              <a:gd name="adj" fmla="val 1145588"/>
            </a:avLst>
          </a:prstGeom>
          <a:solidFill>
            <a:srgbClr val="000000">
              <a:alpha val="8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6617910" y="3623548"/>
            <a:ext cx="523756" cy="22860"/>
          </a:xfrm>
          <a:prstGeom prst="roundRect">
            <a:avLst>
              <a:gd name="adj" fmla="val 1145588"/>
            </a:avLst>
          </a:prstGeom>
          <a:solidFill>
            <a:srgbClr val="2D4DF2"/>
          </a:solidFill>
        </p:spPr>
      </p:sp>
      <p:sp>
        <p:nvSpPr>
          <p:cNvPr id="6" name="Shape 3"/>
          <p:cNvSpPr/>
          <p:nvPr/>
        </p:nvSpPr>
        <p:spPr>
          <a:xfrm>
            <a:off x="7118806" y="3438644"/>
            <a:ext cx="392787" cy="392787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1" y="3480971"/>
            <a:ext cx="246459" cy="3080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388406" y="3498652"/>
            <a:ext cx="2053947" cy="256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上午：歷史遊覽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11029" y="3860006"/>
            <a:ext cx="5831324" cy="2792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大三巴牌坊、議事亭前地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7488734" y="4670941"/>
            <a:ext cx="523756" cy="22860"/>
          </a:xfrm>
          <a:prstGeom prst="roundRect">
            <a:avLst>
              <a:gd name="adj" fmla="val 1145588"/>
            </a:avLst>
          </a:prstGeom>
          <a:solidFill>
            <a:srgbClr val="018CE1"/>
          </a:solidFill>
        </p:spPr>
      </p:sp>
      <p:sp>
        <p:nvSpPr>
          <p:cNvPr id="11" name="Shape 7"/>
          <p:cNvSpPr/>
          <p:nvPr/>
        </p:nvSpPr>
        <p:spPr>
          <a:xfrm>
            <a:off x="7118806" y="4486037"/>
            <a:ext cx="392787" cy="392787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11" y="4528364"/>
            <a:ext cx="246459" cy="3080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88047" y="4546044"/>
            <a:ext cx="2053947" cy="256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中午：地道美食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8188047" y="4907399"/>
            <a:ext cx="5831324" cy="2792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品嚐葡式料理、本地小吃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617910" y="5573792"/>
            <a:ext cx="523756" cy="22860"/>
          </a:xfrm>
          <a:prstGeom prst="roundRect">
            <a:avLst>
              <a:gd name="adj" fmla="val 1145588"/>
            </a:avLst>
          </a:prstGeom>
          <a:solidFill>
            <a:srgbClr val="DA33BF"/>
          </a:solidFill>
        </p:spPr>
      </p:sp>
      <p:sp>
        <p:nvSpPr>
          <p:cNvPr id="16" name="Shape 11"/>
          <p:cNvSpPr/>
          <p:nvPr/>
        </p:nvSpPr>
        <p:spPr>
          <a:xfrm>
            <a:off x="7118806" y="5388888"/>
            <a:ext cx="392787" cy="392787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911" y="5431215"/>
            <a:ext cx="246459" cy="30801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388406" y="5448895"/>
            <a:ext cx="2053947" cy="256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下午：酒店設施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611029" y="5810250"/>
            <a:ext cx="5831324" cy="2792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享受水療、泳池或購物體驗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7488734" y="6476643"/>
            <a:ext cx="523756" cy="22860"/>
          </a:xfrm>
          <a:prstGeom prst="roundRect">
            <a:avLst>
              <a:gd name="adj" fmla="val 1145588"/>
            </a:avLst>
          </a:prstGeom>
          <a:solidFill>
            <a:srgbClr val="2D4DF2"/>
          </a:solidFill>
        </p:spPr>
      </p:sp>
      <p:sp>
        <p:nvSpPr>
          <p:cNvPr id="21" name="Shape 15"/>
          <p:cNvSpPr/>
          <p:nvPr/>
        </p:nvSpPr>
        <p:spPr>
          <a:xfrm>
            <a:off x="7118806" y="6291739"/>
            <a:ext cx="392787" cy="392787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911" y="6334065"/>
            <a:ext cx="246459" cy="30801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188047" y="6351746"/>
            <a:ext cx="2053947" cy="256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晚上：娛樂時光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8188047" y="6713101"/>
            <a:ext cx="5831324" cy="2792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表演秀、賭場體驗、夜景觀賞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665" y="440531"/>
            <a:ext cx="3769400" cy="4711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特別使用網頁技巧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60665" y="1232059"/>
            <a:ext cx="13509069" cy="1521976"/>
          </a:xfrm>
          <a:prstGeom prst="roundRect">
            <a:avLst>
              <a:gd name="adj" fmla="val 15789"/>
            </a:avLst>
          </a:prstGeom>
          <a:solidFill>
            <a:srgbClr val="CFD6FC"/>
          </a:solidFill>
        </p:spPr>
      </p:sp>
      <p:sp>
        <p:nvSpPr>
          <p:cNvPr id="4" name="Shape 2"/>
          <p:cNvSpPr/>
          <p:nvPr/>
        </p:nvSpPr>
        <p:spPr>
          <a:xfrm>
            <a:off x="552688" y="1232059"/>
            <a:ext cx="13525024" cy="1521976"/>
          </a:xfrm>
          <a:prstGeom prst="roundRect">
            <a:avLst>
              <a:gd name="adj" fmla="val 1579"/>
            </a:avLst>
          </a:prstGeom>
          <a:solidFill>
            <a:srgbClr val="CFD6FC"/>
          </a:solidFill>
        </p:spPr>
      </p:sp>
      <p:sp>
        <p:nvSpPr>
          <p:cNvPr id="5" name="Text 3"/>
          <p:cNvSpPr/>
          <p:nvPr/>
        </p:nvSpPr>
        <p:spPr>
          <a:xfrm>
            <a:off x="712827" y="1352193"/>
            <a:ext cx="13204746" cy="1281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highlight>
                  <a:srgbClr val="CFD6FC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&lt;a href="#contact" class="nav-link"&gt;聯絡我們&lt;/a&gt;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highlight>
                  <a:srgbClr val="CFD6FC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&lt;div class="col-md-3" id="contact"&gt; &lt;h4&gt;聯絡我們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highlight>
                  <a:srgbClr val="CFD6FC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&lt;在&lt;/head&gt;在在head裡面放滑動功能&lt;style&gt;html {scroll-behavior: smooth;}&lt;/style&gt;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60665" y="2934176"/>
            <a:ext cx="13509069" cy="2034659"/>
          </a:xfrm>
          <a:prstGeom prst="roundRect">
            <a:avLst>
              <a:gd name="adj" fmla="val 11811"/>
            </a:avLst>
          </a:prstGeom>
          <a:solidFill>
            <a:srgbClr val="CFD6FC"/>
          </a:solidFill>
        </p:spPr>
      </p:sp>
      <p:sp>
        <p:nvSpPr>
          <p:cNvPr id="7" name="Shape 5"/>
          <p:cNvSpPr/>
          <p:nvPr/>
        </p:nvSpPr>
        <p:spPr>
          <a:xfrm>
            <a:off x="552688" y="2934176"/>
            <a:ext cx="13525024" cy="2034659"/>
          </a:xfrm>
          <a:prstGeom prst="roundRect">
            <a:avLst>
              <a:gd name="adj" fmla="val 1181"/>
            </a:avLst>
          </a:prstGeom>
          <a:solidFill>
            <a:srgbClr val="CFD6FC"/>
          </a:solidFill>
        </p:spPr>
      </p:sp>
      <p:sp>
        <p:nvSpPr>
          <p:cNvPr id="8" name="Text 6"/>
          <p:cNvSpPr/>
          <p:nvPr/>
        </p:nvSpPr>
        <p:spPr>
          <a:xfrm>
            <a:off x="712827" y="3054310"/>
            <a:ext cx="13204746" cy="17943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highlight>
                  <a:srgbClr val="CFD6FC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&lt;div class="d-flex justify-content-center gap-3"&gt; 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highlight>
                  <a:srgbClr val="CFD6FC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d-flex：應用於display: flex;，&lt;div&gt;將其轉變為彈性容器。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highlight>
                  <a:srgbClr val="CFD6FC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justify-content-center：將彈性項目在容器內水平置中。</a:t>
            </a: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highlight>
                  <a:srgbClr val="CFD6FC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gap-3表示項目之間存在間隙1rem，1rem代表的是根元素（通常是&lt;html&gt;）的字體大小，而預設的字體大小通常是16px。 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60665" y="5293043"/>
            <a:ext cx="5377577" cy="256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6625" y="5329118"/>
            <a:ext cx="1972151" cy="178272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336625" y="7291983"/>
            <a:ext cx="1972151" cy="256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707160" y="5293043"/>
            <a:ext cx="5377577" cy="256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560665" y="7872532"/>
            <a:ext cx="13509069" cy="256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anose="020B0503020203020204" pitchFamily="34" charset="0"/>
                <a:ea typeface="PT Sans" panose="020B0503020203020204" pitchFamily="34" charset="-122"/>
                <a:cs typeface="PT Sans" panose="020B0503020203020204" pitchFamily="34" charset="-120"/>
              </a:rPr>
              <a:t>                                                 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906</Words>
  <Application>WPS Presentation</Application>
  <PresentationFormat>On-screen Show (16:9)</PresentationFormat>
  <Paragraphs>142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6" baseType="lpstr">
      <vt:lpstr>Arial</vt:lpstr>
      <vt:lpstr>新細明體</vt:lpstr>
      <vt:lpstr>Wingdings</vt:lpstr>
      <vt:lpstr>Nunito Semi Bold</vt:lpstr>
      <vt:lpstr>Nunito Semi Bold</vt:lpstr>
      <vt:lpstr>Nunito Semi Bold</vt:lpstr>
      <vt:lpstr>PT Sans</vt:lpstr>
      <vt:lpstr>PT Sans</vt:lpstr>
      <vt:lpstr>PT Sans</vt:lpstr>
      <vt:lpstr>PT Sans Medium</vt:lpstr>
      <vt:lpstr>PT Sans Medium</vt:lpstr>
      <vt:lpstr>PT Sans Medium</vt:lpstr>
      <vt:lpstr>PT Sans Bold</vt:lpstr>
      <vt:lpstr>PT Sans Bold</vt:lpstr>
      <vt:lpstr>PT Sans Bold</vt:lpstr>
      <vt:lpstr>Consolas</vt:lpstr>
      <vt:lpstr>Consolas</vt:lpstr>
      <vt:lpstr>Consolas</vt:lpstr>
      <vt:lpstr>SimSun</vt:lpstr>
      <vt:lpstr>Calibri</vt:lpstr>
      <vt:lpstr>Segoe Print</vt:lpstr>
      <vt:lpstr>Microsoft YaHei</vt:lpstr>
      <vt:lpstr>Arial Unicode MS</vt:lpstr>
      <vt:lpstr>新細明體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user</cp:lastModifiedBy>
  <cp:revision>4</cp:revision>
  <dcterms:created xsi:type="dcterms:W3CDTF">2025-05-07T08:18:00Z</dcterms:created>
  <dcterms:modified xsi:type="dcterms:W3CDTF">2025-05-07T08:26:07Z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